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4"/>
    <p:sldMasterId id="214748368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Roboto Slab"/>
      <p:regular r:id="rId15"/>
      <p:bold r:id="rId16"/>
    </p:embeddedFont>
    <p:embeddedFont>
      <p:font typeface="Roboto"/>
      <p:regular r:id="rId17"/>
      <p:bold r:id="rId18"/>
      <p:italic r:id="rId19"/>
      <p:boldItalic r:id="rId20"/>
    </p:embeddedFont>
    <p:embeddedFont>
      <p:font typeface="Playfair Display"/>
      <p:regular r:id="rId21"/>
      <p:bold r:id="rId22"/>
      <p:italic r:id="rId23"/>
      <p:boldItalic r:id="rId24"/>
    </p:embeddedFont>
    <p:embeddedFont>
      <p:font typeface="Roboto Ligh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PlayfairDisplay-bold.fntdata"/><Relationship Id="rId21" Type="http://schemas.openxmlformats.org/officeDocument/2006/relationships/font" Target="fonts/PlayfairDisplay-regular.fntdata"/><Relationship Id="rId24" Type="http://schemas.openxmlformats.org/officeDocument/2006/relationships/font" Target="fonts/PlayfairDisplay-boldItalic.fntdata"/><Relationship Id="rId23" Type="http://schemas.openxmlformats.org/officeDocument/2006/relationships/font" Target="fonts/PlayfairDisplay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Light-bold.fntdata"/><Relationship Id="rId25" Type="http://schemas.openxmlformats.org/officeDocument/2006/relationships/font" Target="fonts/RobotoLight-regular.fntdata"/><Relationship Id="rId28" Type="http://schemas.openxmlformats.org/officeDocument/2006/relationships/font" Target="fonts/RobotoLight-boldItalic.fntdata"/><Relationship Id="rId27" Type="http://schemas.openxmlformats.org/officeDocument/2006/relationships/font" Target="fonts/RobotoLight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RobotoSlab-regular.fntdata"/><Relationship Id="rId14" Type="http://schemas.openxmlformats.org/officeDocument/2006/relationships/slide" Target="slides/slide8.xml"/><Relationship Id="rId17" Type="http://schemas.openxmlformats.org/officeDocument/2006/relationships/font" Target="fonts/Roboto-regular.fntdata"/><Relationship Id="rId16" Type="http://schemas.openxmlformats.org/officeDocument/2006/relationships/font" Target="fonts/RobotoSlab-bold.fntdata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a9fad8f3b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8a9fad8f3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e82e35be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e82e35be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e4a11898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de4a11898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Goal: profiling their customers as to show signs of improvement understanding on the customers paying conduct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 analyse the patterns of paying behavior of the customers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 identify the features or variables of customers on paying electricity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 determine the most suitable data mining model based on identified variables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e82e35be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de82e35be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Goal: profiling their customers as to show signs of improvement understanding on the customers paying conduct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 analyse the patterns of paying behavior of the customers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 identify the features or variables of customers on paying electricity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 determine the most suitable data mining model based on identified variables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e82e35be9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de82e35be9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Goal: profiling their customers as to show signs of improvement understanding on the customers paying conduct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 analyse the patterns of paying behavior of the customers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 identify the features or variables of customers on paying electricity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 determine the most suitable data mining model based on identified variables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ffa70088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dffa70088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Goal: profiling their customers as to show signs of improvement understanding on the customers paying conduct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 analyse the patterns of paying behavior of the customers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 identify the features or variables of customers on paying electricity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To determine the most suitable data mining model based on identified variables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e82e35be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de82e35be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dffa70088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dffa70088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1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8530675" y="4873398"/>
            <a:ext cx="5487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4"/>
          <p:cNvSpPr txBox="1"/>
          <p:nvPr/>
        </p:nvSpPr>
        <p:spPr>
          <a:xfrm>
            <a:off x="0" y="4917900"/>
            <a:ext cx="16506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MICRO-D INTERNATIONAL GROUP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91" y="4826462"/>
            <a:ext cx="270525" cy="914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>
            <p:ph type="ctrTitle"/>
          </p:nvPr>
        </p:nvSpPr>
        <p:spPr>
          <a:xfrm>
            <a:off x="457200" y="955525"/>
            <a:ext cx="5922900" cy="249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layfair Display"/>
              <a:buNone/>
              <a:defRPr sz="5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457200" y="3450322"/>
            <a:ext cx="4260300" cy="10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25" y="444700"/>
            <a:ext cx="800825" cy="2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530675" y="4873398"/>
            <a:ext cx="5487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" name="Google Shape;63;p15"/>
          <p:cNvSpPr txBox="1"/>
          <p:nvPr/>
        </p:nvSpPr>
        <p:spPr>
          <a:xfrm>
            <a:off x="0" y="4917900"/>
            <a:ext cx="16506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MICRO-D INTERNATIONAL GROUP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91" y="4826462"/>
            <a:ext cx="270525" cy="914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/>
          <p:nvPr>
            <p:ph type="title"/>
          </p:nvPr>
        </p:nvSpPr>
        <p:spPr>
          <a:xfrm>
            <a:off x="457200" y="654625"/>
            <a:ext cx="5369100" cy="3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layfair Display"/>
              <a:buNone/>
              <a:defRPr sz="4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530675" y="4873398"/>
            <a:ext cx="5487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6"/>
          <p:cNvSpPr txBox="1"/>
          <p:nvPr/>
        </p:nvSpPr>
        <p:spPr>
          <a:xfrm>
            <a:off x="0" y="4917900"/>
            <a:ext cx="16506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MICRO-D INTERNATIONAL GROUP</a:t>
            </a:r>
            <a:endParaRPr b="1" i="0" sz="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6"/>
          <p:cNvSpPr txBox="1"/>
          <p:nvPr>
            <p:ph type="title"/>
          </p:nvPr>
        </p:nvSpPr>
        <p:spPr>
          <a:xfrm>
            <a:off x="311700" y="151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A5B"/>
              </a:buClr>
              <a:buSzPts val="2400"/>
              <a:buFont typeface="Playfair Display"/>
              <a:buNone/>
              <a:defRPr sz="2400">
                <a:solidFill>
                  <a:srgbClr val="273A5B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A5B"/>
              </a:buClr>
              <a:buSzPts val="2800"/>
              <a:buFont typeface="Roboto Slab"/>
              <a:buNone/>
              <a:defRPr>
                <a:solidFill>
                  <a:srgbClr val="273A5B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A5B"/>
              </a:buClr>
              <a:buSzPts val="2800"/>
              <a:buFont typeface="Roboto Slab"/>
              <a:buNone/>
              <a:defRPr>
                <a:solidFill>
                  <a:srgbClr val="273A5B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A5B"/>
              </a:buClr>
              <a:buSzPts val="2800"/>
              <a:buFont typeface="Roboto Slab"/>
              <a:buNone/>
              <a:defRPr>
                <a:solidFill>
                  <a:srgbClr val="273A5B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A5B"/>
              </a:buClr>
              <a:buSzPts val="2800"/>
              <a:buFont typeface="Roboto Slab"/>
              <a:buNone/>
              <a:defRPr>
                <a:solidFill>
                  <a:srgbClr val="273A5B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A5B"/>
              </a:buClr>
              <a:buSzPts val="2800"/>
              <a:buFont typeface="Roboto Slab"/>
              <a:buNone/>
              <a:defRPr>
                <a:solidFill>
                  <a:srgbClr val="273A5B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A5B"/>
              </a:buClr>
              <a:buSzPts val="2800"/>
              <a:buFont typeface="Roboto Slab"/>
              <a:buNone/>
              <a:defRPr>
                <a:solidFill>
                  <a:srgbClr val="273A5B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A5B"/>
              </a:buClr>
              <a:buSzPts val="2800"/>
              <a:buFont typeface="Roboto Slab"/>
              <a:buNone/>
              <a:defRPr>
                <a:solidFill>
                  <a:srgbClr val="273A5B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A5B"/>
              </a:buClr>
              <a:buSzPts val="2800"/>
              <a:buFont typeface="Roboto Slab"/>
              <a:buNone/>
              <a:defRPr>
                <a:solidFill>
                  <a:srgbClr val="273A5B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311700" y="706575"/>
            <a:ext cx="8520600" cy="3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2">
            <a:alphaModFix/>
          </a:blip>
          <a:srcRect b="0" l="2144" r="2134" t="0"/>
          <a:stretch/>
        </p:blipFill>
        <p:spPr>
          <a:xfrm>
            <a:off x="102891" y="4826480"/>
            <a:ext cx="270531" cy="91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Light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530675" y="4873398"/>
            <a:ext cx="5487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8"/>
          <p:cNvSpPr txBox="1"/>
          <p:nvPr/>
        </p:nvSpPr>
        <p:spPr>
          <a:xfrm>
            <a:off x="0" y="4917900"/>
            <a:ext cx="16506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MICRO-D INTERNATIONAL GROUP</a:t>
            </a:r>
            <a:endParaRPr b="1" i="0" sz="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2">
            <a:alphaModFix/>
          </a:blip>
          <a:srcRect b="0" l="2144" r="2134" t="0"/>
          <a:stretch/>
        </p:blipFill>
        <p:spPr>
          <a:xfrm>
            <a:off x="102891" y="4826480"/>
            <a:ext cx="270531" cy="91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9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530675" y="4873398"/>
            <a:ext cx="5487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530675" y="4873398"/>
            <a:ext cx="5487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20"/>
          <p:cNvSpPr txBox="1"/>
          <p:nvPr/>
        </p:nvSpPr>
        <p:spPr>
          <a:xfrm>
            <a:off x="0" y="4917900"/>
            <a:ext cx="16506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MICRO-D INTERNATIONAL GROUP</a:t>
            </a:r>
            <a:endParaRPr b="1" i="0" sz="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4000500" y="757800"/>
            <a:ext cx="47031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type="title"/>
          </p:nvPr>
        </p:nvSpPr>
        <p:spPr>
          <a:xfrm>
            <a:off x="4000500" y="151525"/>
            <a:ext cx="453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A5B"/>
              </a:buClr>
              <a:buSzPts val="2400"/>
              <a:buFont typeface="Playfair Display"/>
              <a:buNone/>
              <a:defRPr sz="2400">
                <a:solidFill>
                  <a:srgbClr val="273A5B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A5B"/>
              </a:buClr>
              <a:buSzPts val="2800"/>
              <a:buFont typeface="Roboto Slab"/>
              <a:buNone/>
              <a:defRPr>
                <a:solidFill>
                  <a:srgbClr val="273A5B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A5B"/>
              </a:buClr>
              <a:buSzPts val="2800"/>
              <a:buFont typeface="Roboto Slab"/>
              <a:buNone/>
              <a:defRPr>
                <a:solidFill>
                  <a:srgbClr val="273A5B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A5B"/>
              </a:buClr>
              <a:buSzPts val="2800"/>
              <a:buFont typeface="Roboto Slab"/>
              <a:buNone/>
              <a:defRPr>
                <a:solidFill>
                  <a:srgbClr val="273A5B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A5B"/>
              </a:buClr>
              <a:buSzPts val="2800"/>
              <a:buFont typeface="Roboto Slab"/>
              <a:buNone/>
              <a:defRPr>
                <a:solidFill>
                  <a:srgbClr val="273A5B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A5B"/>
              </a:buClr>
              <a:buSzPts val="2800"/>
              <a:buFont typeface="Roboto Slab"/>
              <a:buNone/>
              <a:defRPr>
                <a:solidFill>
                  <a:srgbClr val="273A5B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A5B"/>
              </a:buClr>
              <a:buSzPts val="2800"/>
              <a:buFont typeface="Roboto Slab"/>
              <a:buNone/>
              <a:defRPr>
                <a:solidFill>
                  <a:srgbClr val="273A5B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A5B"/>
              </a:buClr>
              <a:buSzPts val="2800"/>
              <a:buFont typeface="Roboto Slab"/>
              <a:buNone/>
              <a:defRPr>
                <a:solidFill>
                  <a:srgbClr val="273A5B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A5B"/>
              </a:buClr>
              <a:buSzPts val="2800"/>
              <a:buFont typeface="Roboto Slab"/>
              <a:buNone/>
              <a:defRPr>
                <a:solidFill>
                  <a:srgbClr val="273A5B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pic>
        <p:nvPicPr>
          <p:cNvPr id="88" name="Google Shape;88;p20"/>
          <p:cNvPicPr preferRelativeResize="0"/>
          <p:nvPr/>
        </p:nvPicPr>
        <p:blipFill rotWithShape="1">
          <a:blip r:embed="rId2">
            <a:alphaModFix/>
          </a:blip>
          <a:srcRect b="0" l="2144" r="2134" t="0"/>
          <a:stretch/>
        </p:blipFill>
        <p:spPr>
          <a:xfrm>
            <a:off x="102891" y="4826480"/>
            <a:ext cx="270531" cy="91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 and body 1"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1" y="4806170"/>
            <a:ext cx="814219" cy="10677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1"/>
          <p:cNvSpPr txBox="1"/>
          <p:nvPr/>
        </p:nvSpPr>
        <p:spPr>
          <a:xfrm>
            <a:off x="0" y="4917900"/>
            <a:ext cx="16506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© MICRO-D INTERNATIONAL GROUP</a:t>
            </a:r>
            <a:endParaRPr b="1" i="0" sz="6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1"/>
          <p:cNvSpPr txBox="1"/>
          <p:nvPr>
            <p:ph type="title"/>
          </p:nvPr>
        </p:nvSpPr>
        <p:spPr>
          <a:xfrm>
            <a:off x="311700" y="47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layfair Display"/>
              <a:buNone/>
              <a:defRPr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layfair Display"/>
              <a:buNone/>
              <a:defRPr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layfair Display"/>
              <a:buNone/>
              <a:defRPr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layfair Display"/>
              <a:buNone/>
              <a:defRPr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layfair Display"/>
              <a:buNone/>
              <a:defRPr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layfair Display"/>
              <a:buNone/>
              <a:defRPr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layfair Display"/>
              <a:buNone/>
              <a:defRPr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layfair Display"/>
              <a:buNone/>
              <a:defRPr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93" name="Google Shape;93;p21"/>
          <p:cNvSpPr txBox="1"/>
          <p:nvPr>
            <p:ph idx="1" type="body"/>
          </p:nvPr>
        </p:nvSpPr>
        <p:spPr>
          <a:xfrm>
            <a:off x="311700" y="804460"/>
            <a:ext cx="8520600" cy="3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1"/>
          <p:cNvSpPr txBox="1"/>
          <p:nvPr/>
        </p:nvSpPr>
        <p:spPr>
          <a:xfrm>
            <a:off x="8530675" y="4873398"/>
            <a:ext cx="5487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7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/>
          <p:nvPr>
            <p:ph type="ctrTitle"/>
          </p:nvPr>
        </p:nvSpPr>
        <p:spPr>
          <a:xfrm>
            <a:off x="457200" y="955522"/>
            <a:ext cx="4260300" cy="249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layfair Display"/>
              <a:buNone/>
              <a:defRPr sz="5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97" name="Google Shape;97;p22"/>
          <p:cNvSpPr txBox="1"/>
          <p:nvPr>
            <p:ph idx="1" type="subTitle"/>
          </p:nvPr>
        </p:nvSpPr>
        <p:spPr>
          <a:xfrm>
            <a:off x="457200" y="3450325"/>
            <a:ext cx="7888200" cy="10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8" name="Google Shape;98;p22"/>
          <p:cNvSpPr txBox="1"/>
          <p:nvPr>
            <p:ph idx="12" type="sldNum"/>
          </p:nvPr>
        </p:nvSpPr>
        <p:spPr>
          <a:xfrm>
            <a:off x="8530675" y="4873398"/>
            <a:ext cx="5487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22"/>
          <p:cNvSpPr txBox="1"/>
          <p:nvPr/>
        </p:nvSpPr>
        <p:spPr>
          <a:xfrm>
            <a:off x="0" y="4917900"/>
            <a:ext cx="16506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MICRO-D INTERNATIONAL GROUP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91" y="4826462"/>
            <a:ext cx="270525" cy="9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3"/>
          <p:cNvPicPr preferRelativeResize="0"/>
          <p:nvPr/>
        </p:nvPicPr>
        <p:blipFill rotWithShape="1">
          <a:blip r:embed="rId3">
            <a:alphaModFix/>
          </a:blip>
          <a:srcRect b="0" l="2144" r="2134" t="0"/>
          <a:stretch/>
        </p:blipFill>
        <p:spPr>
          <a:xfrm>
            <a:off x="102891" y="4826480"/>
            <a:ext cx="270531" cy="9140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3"/>
          <p:cNvSpPr txBox="1"/>
          <p:nvPr>
            <p:ph idx="12" type="sldNum"/>
          </p:nvPr>
        </p:nvSpPr>
        <p:spPr>
          <a:xfrm>
            <a:off x="8530675" y="4873398"/>
            <a:ext cx="5487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23"/>
          <p:cNvSpPr txBox="1"/>
          <p:nvPr/>
        </p:nvSpPr>
        <p:spPr>
          <a:xfrm>
            <a:off x="0" y="4917900"/>
            <a:ext cx="16506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MICRO-D INTERNATIONAL GROUP</a:t>
            </a:r>
            <a:endParaRPr b="1" i="0" sz="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3"/>
          <p:cNvSpPr txBox="1"/>
          <p:nvPr>
            <p:ph type="title"/>
          </p:nvPr>
        </p:nvSpPr>
        <p:spPr>
          <a:xfrm>
            <a:off x="457200" y="1414200"/>
            <a:ext cx="4269000" cy="23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A5B"/>
              </a:buClr>
              <a:buSzPts val="4800"/>
              <a:buFont typeface="Playfair Display"/>
              <a:buNone/>
              <a:defRPr sz="4800">
                <a:solidFill>
                  <a:srgbClr val="273A5B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A5B"/>
              </a:buClr>
              <a:buSzPts val="3600"/>
              <a:buNone/>
              <a:defRPr sz="3600">
                <a:solidFill>
                  <a:srgbClr val="273A5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A5B"/>
              </a:buClr>
              <a:buSzPts val="3600"/>
              <a:buNone/>
              <a:defRPr sz="3600">
                <a:solidFill>
                  <a:srgbClr val="273A5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A5B"/>
              </a:buClr>
              <a:buSzPts val="3600"/>
              <a:buNone/>
              <a:defRPr sz="3600">
                <a:solidFill>
                  <a:srgbClr val="273A5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A5B"/>
              </a:buClr>
              <a:buSzPts val="3600"/>
              <a:buNone/>
              <a:defRPr sz="3600">
                <a:solidFill>
                  <a:srgbClr val="273A5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A5B"/>
              </a:buClr>
              <a:buSzPts val="3600"/>
              <a:buNone/>
              <a:defRPr sz="3600">
                <a:solidFill>
                  <a:srgbClr val="273A5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A5B"/>
              </a:buClr>
              <a:buSzPts val="3600"/>
              <a:buNone/>
              <a:defRPr sz="3600">
                <a:solidFill>
                  <a:srgbClr val="273A5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A5B"/>
              </a:buClr>
              <a:buSzPts val="3600"/>
              <a:buNone/>
              <a:defRPr sz="3600">
                <a:solidFill>
                  <a:srgbClr val="273A5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A5B"/>
              </a:buClr>
              <a:buSzPts val="3600"/>
              <a:buNone/>
              <a:defRPr sz="3600">
                <a:solidFill>
                  <a:srgbClr val="273A5B"/>
                </a:solidFill>
              </a:defRPr>
            </a:lvl9pPr>
          </a:lstStyle>
          <a:p/>
        </p:txBody>
      </p:sp>
      <p:sp>
        <p:nvSpPr>
          <p:cNvPr id="106" name="Google Shape;106;p23"/>
          <p:cNvSpPr txBox="1"/>
          <p:nvPr>
            <p:ph idx="1" type="body"/>
          </p:nvPr>
        </p:nvSpPr>
        <p:spPr>
          <a:xfrm>
            <a:off x="4718375" y="863550"/>
            <a:ext cx="41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2pPr>
            <a:lvl3pPr indent="-3429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3pPr>
            <a:lvl4pPr indent="-3429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rgbClr val="FFFFF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idx="12" type="sldNum"/>
          </p:nvPr>
        </p:nvSpPr>
        <p:spPr>
          <a:xfrm>
            <a:off x="8530675" y="4873398"/>
            <a:ext cx="5487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24"/>
          <p:cNvSpPr txBox="1"/>
          <p:nvPr/>
        </p:nvSpPr>
        <p:spPr>
          <a:xfrm>
            <a:off x="0" y="4917900"/>
            <a:ext cx="16506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MICRO-D INTERNATIONAL GROUP</a:t>
            </a:r>
            <a:endParaRPr b="1" i="0" sz="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4"/>
          <p:cNvSpPr txBox="1"/>
          <p:nvPr>
            <p:ph type="title"/>
          </p:nvPr>
        </p:nvSpPr>
        <p:spPr>
          <a:xfrm>
            <a:off x="311700" y="1515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754"/>
              </a:buClr>
              <a:buSzPts val="2400"/>
              <a:buFont typeface="Playfair Display"/>
              <a:buNone/>
              <a:defRPr sz="2400">
                <a:solidFill>
                  <a:srgbClr val="2C3754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311700" y="706575"/>
            <a:ext cx="4067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2" type="body"/>
          </p:nvPr>
        </p:nvSpPr>
        <p:spPr>
          <a:xfrm>
            <a:off x="4718375" y="706575"/>
            <a:ext cx="41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13" name="Google Shape;113;p24"/>
          <p:cNvPicPr preferRelativeResize="0"/>
          <p:nvPr/>
        </p:nvPicPr>
        <p:blipFill rotWithShape="1">
          <a:blip r:embed="rId2">
            <a:alphaModFix/>
          </a:blip>
          <a:srcRect b="0" l="2144" r="2134" t="0"/>
          <a:stretch/>
        </p:blipFill>
        <p:spPr>
          <a:xfrm>
            <a:off x="102891" y="4826480"/>
            <a:ext cx="270531" cy="91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/>
          <p:nvPr>
            <p:ph idx="12" type="sldNum"/>
          </p:nvPr>
        </p:nvSpPr>
        <p:spPr>
          <a:xfrm>
            <a:off x="8530675" y="4873398"/>
            <a:ext cx="5487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25"/>
          <p:cNvSpPr txBox="1"/>
          <p:nvPr/>
        </p:nvSpPr>
        <p:spPr>
          <a:xfrm>
            <a:off x="0" y="4917900"/>
            <a:ext cx="16506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MICRO-D INTERNATIONAL GROUP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91" y="4826462"/>
            <a:ext cx="270525" cy="9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5"/>
          <p:cNvSpPr txBox="1"/>
          <p:nvPr>
            <p:ph type="title"/>
          </p:nvPr>
        </p:nvSpPr>
        <p:spPr>
          <a:xfrm>
            <a:off x="529350" y="392775"/>
            <a:ext cx="8085300" cy="422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/>
          <p:nvPr/>
        </p:nvSpPr>
        <p:spPr>
          <a:xfrm>
            <a:off x="0" y="2122150"/>
            <a:ext cx="9144000" cy="3021300"/>
          </a:xfrm>
          <a:prstGeom prst="rect">
            <a:avLst/>
          </a:prstGeom>
          <a:solidFill>
            <a:srgbClr val="2C37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73A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6"/>
          <p:cNvSpPr txBox="1"/>
          <p:nvPr>
            <p:ph type="title"/>
          </p:nvPr>
        </p:nvSpPr>
        <p:spPr>
          <a:xfrm>
            <a:off x="265500" y="1104100"/>
            <a:ext cx="7413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A5B"/>
              </a:buClr>
              <a:buSzPts val="3600"/>
              <a:buFont typeface="Playfair Display"/>
              <a:buNone/>
              <a:defRPr sz="3600">
                <a:solidFill>
                  <a:srgbClr val="273A5B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 Slab"/>
              <a:buNone/>
              <a:defRPr sz="42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 Slab"/>
              <a:buNone/>
              <a:defRPr sz="42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 Slab"/>
              <a:buNone/>
              <a:defRPr sz="42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 Slab"/>
              <a:buNone/>
              <a:defRPr sz="42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 Slab"/>
              <a:buNone/>
              <a:defRPr sz="42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 Slab"/>
              <a:buNone/>
              <a:defRPr sz="42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 Slab"/>
              <a:buNone/>
              <a:defRPr sz="42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Roboto Slab"/>
              <a:buNone/>
              <a:defRPr sz="42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22" name="Google Shape;122;p26"/>
          <p:cNvSpPr txBox="1"/>
          <p:nvPr>
            <p:ph idx="1" type="subTitle"/>
          </p:nvPr>
        </p:nvSpPr>
        <p:spPr>
          <a:xfrm>
            <a:off x="265500" y="2422075"/>
            <a:ext cx="6496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3" name="Google Shape;123;p26"/>
          <p:cNvSpPr txBox="1"/>
          <p:nvPr>
            <p:ph idx="12" type="sldNum"/>
          </p:nvPr>
        </p:nvSpPr>
        <p:spPr>
          <a:xfrm>
            <a:off x="8530675" y="4873398"/>
            <a:ext cx="5487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6"/>
          <p:cNvSpPr txBox="1"/>
          <p:nvPr/>
        </p:nvSpPr>
        <p:spPr>
          <a:xfrm>
            <a:off x="0" y="4917900"/>
            <a:ext cx="16506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MICRO-D INTERNATIONAL GROUP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891" y="4826462"/>
            <a:ext cx="270525" cy="9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ith caption">
  <p:cSld name="CAPTION_ONLY"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/>
          <p:nvPr>
            <p:ph idx="1" type="body"/>
          </p:nvPr>
        </p:nvSpPr>
        <p:spPr>
          <a:xfrm>
            <a:off x="311700" y="40019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A5B"/>
              </a:buClr>
              <a:buSzPts val="2400"/>
              <a:buFont typeface="Playfair Display"/>
              <a:buNone/>
              <a:defRPr sz="2400">
                <a:solidFill>
                  <a:srgbClr val="273A5B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/>
        </p:txBody>
      </p:sp>
      <p:sp>
        <p:nvSpPr>
          <p:cNvPr id="128" name="Google Shape;128;p27"/>
          <p:cNvSpPr txBox="1"/>
          <p:nvPr>
            <p:ph idx="12" type="sldNum"/>
          </p:nvPr>
        </p:nvSpPr>
        <p:spPr>
          <a:xfrm>
            <a:off x="8530675" y="4873398"/>
            <a:ext cx="5487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7"/>
          <p:cNvSpPr txBox="1"/>
          <p:nvPr/>
        </p:nvSpPr>
        <p:spPr>
          <a:xfrm>
            <a:off x="0" y="4917900"/>
            <a:ext cx="16506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MICRO-D INTERNATIONAL GROUP</a:t>
            </a:r>
            <a:endParaRPr b="1" i="0" sz="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27"/>
          <p:cNvPicPr preferRelativeResize="0"/>
          <p:nvPr/>
        </p:nvPicPr>
        <p:blipFill rotWithShape="1">
          <a:blip r:embed="rId2">
            <a:alphaModFix/>
          </a:blip>
          <a:srcRect b="0" l="2144" r="2134" t="0"/>
          <a:stretch/>
        </p:blipFill>
        <p:spPr>
          <a:xfrm>
            <a:off x="102891" y="4826480"/>
            <a:ext cx="270531" cy="91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FFFFFF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/>
          <p:nvPr/>
        </p:nvSpPr>
        <p:spPr>
          <a:xfrm>
            <a:off x="0" y="4917900"/>
            <a:ext cx="16506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© MICRO-D INTERNATIONAL GROUP</a:t>
            </a:r>
            <a:endParaRPr b="1" i="0" sz="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28"/>
          <p:cNvPicPr preferRelativeResize="0"/>
          <p:nvPr/>
        </p:nvPicPr>
        <p:blipFill rotWithShape="1">
          <a:blip r:embed="rId2">
            <a:alphaModFix/>
          </a:blip>
          <a:srcRect b="0" l="2144" r="2134" t="0"/>
          <a:stretch/>
        </p:blipFill>
        <p:spPr>
          <a:xfrm>
            <a:off x="102891" y="4826480"/>
            <a:ext cx="270531" cy="9140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8"/>
          <p:cNvSpPr txBox="1"/>
          <p:nvPr>
            <p:ph idx="12" type="sldNum"/>
          </p:nvPr>
        </p:nvSpPr>
        <p:spPr>
          <a:xfrm>
            <a:off x="8530675" y="4873398"/>
            <a:ext cx="5487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28"/>
          <p:cNvSpPr txBox="1"/>
          <p:nvPr>
            <p:ph hasCustomPrompt="1" type="title"/>
          </p:nvPr>
        </p:nvSpPr>
        <p:spPr>
          <a:xfrm>
            <a:off x="464100" y="993298"/>
            <a:ext cx="2286900" cy="11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754"/>
              </a:buClr>
              <a:buSzPts val="7200"/>
              <a:buFont typeface="Roboto"/>
              <a:buNone/>
              <a:defRPr b="1" sz="7200">
                <a:solidFill>
                  <a:srgbClr val="2C37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b="1" sz="120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b="1" sz="120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b="1" sz="120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b="1" sz="120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b="1" sz="120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b="1" sz="120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b="1" sz="120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b="1" sz="120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28"/>
          <p:cNvSpPr txBox="1"/>
          <p:nvPr>
            <p:ph hasCustomPrompt="1" idx="2" type="title"/>
          </p:nvPr>
        </p:nvSpPr>
        <p:spPr>
          <a:xfrm>
            <a:off x="3396416" y="993298"/>
            <a:ext cx="2286900" cy="11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754"/>
              </a:buClr>
              <a:buSzPts val="7200"/>
              <a:buFont typeface="Roboto"/>
              <a:buNone/>
              <a:defRPr b="1" sz="7200">
                <a:solidFill>
                  <a:srgbClr val="2C37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b="1" sz="120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b="1" sz="120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b="1" sz="120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b="1" sz="120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b="1" sz="120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b="1" sz="120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b="1" sz="120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b="1" sz="120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8"/>
          <p:cNvSpPr/>
          <p:nvPr/>
        </p:nvSpPr>
        <p:spPr>
          <a:xfrm>
            <a:off x="75" y="0"/>
            <a:ext cx="9144000" cy="869700"/>
          </a:xfrm>
          <a:prstGeom prst="rect">
            <a:avLst/>
          </a:prstGeom>
          <a:solidFill>
            <a:srgbClr val="273A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73A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8"/>
          <p:cNvSpPr txBox="1"/>
          <p:nvPr>
            <p:ph idx="1" type="body"/>
          </p:nvPr>
        </p:nvSpPr>
        <p:spPr>
          <a:xfrm>
            <a:off x="464100" y="2084554"/>
            <a:ext cx="22869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9" name="Google Shape;139;p28"/>
          <p:cNvSpPr txBox="1"/>
          <p:nvPr>
            <p:ph idx="3" type="body"/>
          </p:nvPr>
        </p:nvSpPr>
        <p:spPr>
          <a:xfrm>
            <a:off x="3396413" y="2084554"/>
            <a:ext cx="22869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0" name="Google Shape;140;p28"/>
          <p:cNvSpPr txBox="1"/>
          <p:nvPr>
            <p:ph idx="4" type="title"/>
          </p:nvPr>
        </p:nvSpPr>
        <p:spPr>
          <a:xfrm>
            <a:off x="1531275" y="148500"/>
            <a:ext cx="608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layfair Display"/>
              <a:buNone/>
              <a:defRPr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Slab"/>
              <a:buNone/>
              <a:defRPr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Slab"/>
              <a:buNone/>
              <a:defRPr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Slab"/>
              <a:buNone/>
              <a:defRPr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Slab"/>
              <a:buNone/>
              <a:defRPr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Slab"/>
              <a:buNone/>
              <a:defRPr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Slab"/>
              <a:buNone/>
              <a:defRPr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Slab"/>
              <a:buNone/>
              <a:defRPr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Slab"/>
              <a:buNone/>
              <a:defRPr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41" name="Google Shape;141;p28"/>
          <p:cNvSpPr txBox="1"/>
          <p:nvPr>
            <p:ph hasCustomPrompt="1" idx="5" type="title"/>
          </p:nvPr>
        </p:nvSpPr>
        <p:spPr>
          <a:xfrm>
            <a:off x="6328733" y="993298"/>
            <a:ext cx="2286900" cy="11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754"/>
              </a:buClr>
              <a:buSzPts val="7200"/>
              <a:buFont typeface="Roboto"/>
              <a:buNone/>
              <a:defRPr b="1" sz="7200">
                <a:solidFill>
                  <a:srgbClr val="2C375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b="1" sz="12000"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b="1" sz="12000"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b="1" sz="12000"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b="1" sz="12000"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b="1" sz="12000"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b="1" sz="12000"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b="1" sz="12000"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oboto"/>
              <a:buNone/>
              <a:defRPr b="1" sz="120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28"/>
          <p:cNvSpPr txBox="1"/>
          <p:nvPr>
            <p:ph idx="6" type="body"/>
          </p:nvPr>
        </p:nvSpPr>
        <p:spPr>
          <a:xfrm>
            <a:off x="6328725" y="2084554"/>
            <a:ext cx="2286900" cy="13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">
  <p:cSld name="BLANK_1">
    <p:bg>
      <p:bgPr>
        <a:solidFill>
          <a:srgbClr val="273A5B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idx="12" type="sldNum"/>
          </p:nvPr>
        </p:nvSpPr>
        <p:spPr>
          <a:xfrm>
            <a:off x="8530675" y="4873398"/>
            <a:ext cx="5487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9"/>
          <p:cNvSpPr txBox="1"/>
          <p:nvPr/>
        </p:nvSpPr>
        <p:spPr>
          <a:xfrm>
            <a:off x="0" y="4917900"/>
            <a:ext cx="16506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MICRO-D INTERNATIONAL GROUP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891" y="4826462"/>
            <a:ext cx="270525" cy="9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365" y="437275"/>
            <a:ext cx="2731276" cy="44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0"/>
          <p:cNvSpPr txBox="1"/>
          <p:nvPr>
            <p:ph type="ctrTitle"/>
          </p:nvPr>
        </p:nvSpPr>
        <p:spPr>
          <a:xfrm>
            <a:off x="432300" y="894481"/>
            <a:ext cx="6176100" cy="26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50" name="Google Shape;150;p30"/>
          <p:cNvSpPr txBox="1"/>
          <p:nvPr>
            <p:ph idx="1" type="subTitle"/>
          </p:nvPr>
        </p:nvSpPr>
        <p:spPr>
          <a:xfrm>
            <a:off x="432300" y="3549725"/>
            <a:ext cx="80985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1" name="Google Shape;151;p30"/>
          <p:cNvSpPr txBox="1"/>
          <p:nvPr/>
        </p:nvSpPr>
        <p:spPr>
          <a:xfrm>
            <a:off x="8530675" y="4873398"/>
            <a:ext cx="5487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7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30"/>
          <p:cNvSpPr txBox="1"/>
          <p:nvPr/>
        </p:nvSpPr>
        <p:spPr>
          <a:xfrm>
            <a:off x="113450" y="4815775"/>
            <a:ext cx="4270500" cy="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 © 2020 MDI NOVARE, Inc. All rights reserved.</a:t>
            </a:r>
            <a:endParaRPr b="0" i="0" sz="8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/>
          <p:nvPr>
            <p:ph type="title"/>
          </p:nvPr>
        </p:nvSpPr>
        <p:spPr>
          <a:xfrm>
            <a:off x="0" y="1"/>
            <a:ext cx="9144000" cy="384000"/>
          </a:xfrm>
          <a:prstGeom prst="rect">
            <a:avLst/>
          </a:prstGeom>
          <a:solidFill>
            <a:srgbClr val="4C97BE">
              <a:alpha val="9020"/>
            </a:srgbClr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Playfair Display"/>
              <a:buNone/>
              <a:defRPr b="0" i="0" sz="1200" u="none" cap="none" strike="noStrike">
                <a:solidFill>
                  <a:schemeClr val="accent6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 1">
  <p:cSld name="Blank - Dark">
    <p:bg>
      <p:bgPr>
        <a:solidFill>
          <a:srgbClr val="273A5B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530675" y="4873398"/>
            <a:ext cx="5487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/>
        </p:nvSpPr>
        <p:spPr>
          <a:xfrm>
            <a:off x="0" y="4917900"/>
            <a:ext cx="16506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MICRO-D INTERNATIONAL GROUP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891" y="4826462"/>
            <a:ext cx="270525" cy="9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 1 1">
  <p:cSld name="Blank - Dark_1">
    <p:bg>
      <p:bgPr>
        <a:solidFill>
          <a:srgbClr val="273A5B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/>
          <p:nvPr>
            <p:ph idx="12" type="sldNum"/>
          </p:nvPr>
        </p:nvSpPr>
        <p:spPr>
          <a:xfrm>
            <a:off x="8530675" y="4873398"/>
            <a:ext cx="5487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33"/>
          <p:cNvSpPr txBox="1"/>
          <p:nvPr/>
        </p:nvSpPr>
        <p:spPr>
          <a:xfrm>
            <a:off x="0" y="4917900"/>
            <a:ext cx="1650600" cy="19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MICRO-D INTERNATIONAL GROUP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891" y="4826462"/>
            <a:ext cx="270525" cy="9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1"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4"/>
          <p:cNvSpPr/>
          <p:nvPr/>
        </p:nvSpPr>
        <p:spPr>
          <a:xfrm>
            <a:off x="-75" y="0"/>
            <a:ext cx="9144000" cy="667500"/>
          </a:xfrm>
          <a:prstGeom prst="rect">
            <a:avLst/>
          </a:prstGeom>
          <a:solidFill>
            <a:srgbClr val="0062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4"/>
          <p:cNvSpPr txBox="1"/>
          <p:nvPr>
            <p:ph type="title"/>
          </p:nvPr>
        </p:nvSpPr>
        <p:spPr>
          <a:xfrm>
            <a:off x="311700" y="47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layfair Display"/>
              <a:buNone/>
              <a:defRPr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layfair Display"/>
              <a:buNone/>
              <a:defRPr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layfair Display"/>
              <a:buNone/>
              <a:defRPr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layfair Display"/>
              <a:buNone/>
              <a:defRPr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layfair Display"/>
              <a:buNone/>
              <a:defRPr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layfair Display"/>
              <a:buNone/>
              <a:defRPr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layfair Display"/>
              <a:buNone/>
              <a:defRPr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layfair Display"/>
              <a:buNone/>
              <a:defRPr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66" name="Google Shape;166;p34"/>
          <p:cNvSpPr txBox="1"/>
          <p:nvPr>
            <p:ph idx="1" type="body"/>
          </p:nvPr>
        </p:nvSpPr>
        <p:spPr>
          <a:xfrm>
            <a:off x="311700" y="804460"/>
            <a:ext cx="8520600" cy="3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" name="Google Shape;167;p34"/>
          <p:cNvSpPr txBox="1"/>
          <p:nvPr/>
        </p:nvSpPr>
        <p:spPr>
          <a:xfrm>
            <a:off x="8530675" y="4873398"/>
            <a:ext cx="5487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D9D9D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7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3A5B"/>
              </a:buClr>
              <a:buSzPts val="2400"/>
              <a:buFont typeface="Playfair Display"/>
              <a:buNone/>
              <a:defRPr b="0" i="0" sz="2400" u="none" cap="none" strike="noStrike">
                <a:solidFill>
                  <a:srgbClr val="273A5B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8476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0675" y="4873398"/>
            <a:ext cx="5487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1" i="0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lt2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/>
          <p:nvPr>
            <p:ph type="ctrTitle"/>
          </p:nvPr>
        </p:nvSpPr>
        <p:spPr>
          <a:xfrm>
            <a:off x="432300" y="894475"/>
            <a:ext cx="6957900" cy="26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Applied Statistics Exercise</a:t>
            </a:r>
            <a:endParaRPr/>
          </a:p>
        </p:txBody>
      </p:sp>
      <p:sp>
        <p:nvSpPr>
          <p:cNvPr id="173" name="Google Shape;173;p35"/>
          <p:cNvSpPr txBox="1"/>
          <p:nvPr>
            <p:ph idx="1" type="subTitle"/>
          </p:nvPr>
        </p:nvSpPr>
        <p:spPr>
          <a:xfrm>
            <a:off x="432300" y="3549725"/>
            <a:ext cx="80985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June 18,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2021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6"/>
          <p:cNvSpPr txBox="1"/>
          <p:nvPr/>
        </p:nvSpPr>
        <p:spPr>
          <a:xfrm>
            <a:off x="1829425" y="733550"/>
            <a:ext cx="63318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2200">
                <a:solidFill>
                  <a:srgbClr val="62B5E5"/>
                </a:solidFill>
                <a:latin typeface="Roboto"/>
                <a:ea typeface="Roboto"/>
                <a:cs typeface="Roboto"/>
                <a:sym typeface="Roboto"/>
              </a:rPr>
              <a:t>Case</a:t>
            </a:r>
            <a:r>
              <a:rPr b="1" lang="en" sz="2200">
                <a:solidFill>
                  <a:srgbClr val="62B5E5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b="1" lang="en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Wisconsin Breast Cancer Dataset</a:t>
            </a:r>
            <a:endParaRPr b="1" sz="2200">
              <a:solidFill>
                <a:srgbClr val="1B36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2075" y="1285325"/>
            <a:ext cx="5524574" cy="2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365D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/>
          <p:nvPr/>
        </p:nvSpPr>
        <p:spPr>
          <a:xfrm>
            <a:off x="375" y="4678325"/>
            <a:ext cx="2961900" cy="389100"/>
          </a:xfrm>
          <a:prstGeom prst="rect">
            <a:avLst/>
          </a:prstGeom>
          <a:solidFill>
            <a:srgbClr val="1B36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37"/>
          <p:cNvSpPr txBox="1"/>
          <p:nvPr/>
        </p:nvSpPr>
        <p:spPr>
          <a:xfrm>
            <a:off x="113450" y="4815775"/>
            <a:ext cx="4270500" cy="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 © 2020 MDI NOVARE, Inc. All rights reserved.</a:t>
            </a:r>
            <a:endParaRPr b="0" i="0" sz="8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6" name="Google Shape;186;p37"/>
          <p:cNvSpPr txBox="1"/>
          <p:nvPr/>
        </p:nvSpPr>
        <p:spPr>
          <a:xfrm>
            <a:off x="229225" y="276350"/>
            <a:ext cx="9024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 Case: </a:t>
            </a:r>
            <a:r>
              <a:rPr b="1" lang="en" sz="2100">
                <a:solidFill>
                  <a:srgbClr val="62B5E5"/>
                </a:solidFill>
                <a:latin typeface="Roboto"/>
                <a:ea typeface="Roboto"/>
                <a:cs typeface="Roboto"/>
                <a:sym typeface="Roboto"/>
              </a:rPr>
              <a:t>Wisconsin Breast Cancer Dataset</a:t>
            </a:r>
            <a:endParaRPr b="1" sz="2100">
              <a:solidFill>
                <a:srgbClr val="1B365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37"/>
          <p:cNvSpPr txBox="1"/>
          <p:nvPr/>
        </p:nvSpPr>
        <p:spPr>
          <a:xfrm>
            <a:off x="229225" y="620150"/>
            <a:ext cx="83829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8" name="Google Shape;188;p37"/>
          <p:cNvSpPr txBox="1"/>
          <p:nvPr/>
        </p:nvSpPr>
        <p:spPr>
          <a:xfrm>
            <a:off x="381625" y="924950"/>
            <a:ext cx="81351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62B5E5"/>
                </a:solidFill>
                <a:latin typeface="Roboto"/>
                <a:ea typeface="Roboto"/>
                <a:cs typeface="Roboto"/>
                <a:sym typeface="Roboto"/>
              </a:rPr>
              <a:t>Problem:</a:t>
            </a:r>
            <a:r>
              <a:rPr lang="en" sz="16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Explore the difference of benign and malignant tumors based on the diagnostic features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89" name="Google Shape;189;p37"/>
          <p:cNvPicPr preferRelativeResize="0"/>
          <p:nvPr/>
        </p:nvPicPr>
        <p:blipFill rotWithShape="1">
          <a:blip r:embed="rId3">
            <a:alphaModFix/>
          </a:blip>
          <a:srcRect b="6005" l="0" r="5285" t="5152"/>
          <a:stretch/>
        </p:blipFill>
        <p:spPr>
          <a:xfrm>
            <a:off x="1338375" y="1872800"/>
            <a:ext cx="2263325" cy="23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7"/>
          <p:cNvSpPr txBox="1"/>
          <p:nvPr/>
        </p:nvSpPr>
        <p:spPr>
          <a:xfrm>
            <a:off x="3431575" y="2100975"/>
            <a:ext cx="4487400" cy="21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Benign tumors</a:t>
            </a:r>
            <a:r>
              <a:rPr b="1"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b="1"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they form only in one spot without spreading to surrounding tissue</a:t>
            </a:r>
            <a:endParaRPr b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b="1" lang="en" sz="1500">
                <a:solidFill>
                  <a:srgbClr val="E06666"/>
                </a:solidFill>
                <a:latin typeface="Roboto"/>
                <a:ea typeface="Roboto"/>
                <a:cs typeface="Roboto"/>
                <a:sym typeface="Roboto"/>
              </a:rPr>
              <a:t>Malignant tumors</a:t>
            </a:r>
            <a:r>
              <a:rPr b="1"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- they are cancerous and can spread to nearby tissue</a:t>
            </a:r>
            <a:endParaRPr b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365D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/>
          <p:nvPr/>
        </p:nvSpPr>
        <p:spPr>
          <a:xfrm>
            <a:off x="375" y="4678325"/>
            <a:ext cx="2961900" cy="389100"/>
          </a:xfrm>
          <a:prstGeom prst="rect">
            <a:avLst/>
          </a:prstGeom>
          <a:solidFill>
            <a:srgbClr val="1B36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8"/>
          <p:cNvSpPr txBox="1"/>
          <p:nvPr/>
        </p:nvSpPr>
        <p:spPr>
          <a:xfrm>
            <a:off x="113450" y="4815775"/>
            <a:ext cx="4270500" cy="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 © 2020 MDI NOVARE, Inc. All rights reserved.</a:t>
            </a:r>
            <a:endParaRPr b="0" i="0" sz="8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7" name="Google Shape;197;p38"/>
          <p:cNvSpPr txBox="1"/>
          <p:nvPr/>
        </p:nvSpPr>
        <p:spPr>
          <a:xfrm>
            <a:off x="229225" y="276350"/>
            <a:ext cx="9024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 Case: </a:t>
            </a:r>
            <a:r>
              <a:rPr b="1" lang="en" sz="2100">
                <a:solidFill>
                  <a:srgbClr val="62B5E5"/>
                </a:solidFill>
                <a:latin typeface="Roboto"/>
                <a:ea typeface="Roboto"/>
                <a:cs typeface="Roboto"/>
                <a:sym typeface="Roboto"/>
              </a:rPr>
              <a:t>Wisconsin Breast Cancer Dataset</a:t>
            </a:r>
            <a:endParaRPr b="1" sz="2100">
              <a:solidFill>
                <a:srgbClr val="1B365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b="1" sz="2100">
              <a:solidFill>
                <a:srgbClr val="1B365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38"/>
          <p:cNvSpPr txBox="1"/>
          <p:nvPr/>
        </p:nvSpPr>
        <p:spPr>
          <a:xfrm>
            <a:off x="229225" y="562150"/>
            <a:ext cx="83829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9" name="Google Shape;199;p38"/>
          <p:cNvSpPr txBox="1"/>
          <p:nvPr/>
        </p:nvSpPr>
        <p:spPr>
          <a:xfrm>
            <a:off x="381625" y="1077350"/>
            <a:ext cx="83829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62B5E5"/>
                </a:solidFill>
                <a:latin typeface="Roboto"/>
                <a:ea typeface="Roboto"/>
                <a:cs typeface="Roboto"/>
                <a:sym typeface="Roboto"/>
              </a:rPr>
              <a:t>This Task</a:t>
            </a:r>
            <a:r>
              <a:rPr b="1" lang="en" sz="1900">
                <a:solidFill>
                  <a:srgbClr val="62B5E5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en" sz="190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b="1"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Explore the difference of benign and malignant tumors</a:t>
            </a:r>
            <a:endParaRPr sz="190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0" name="Google Shape;200;p38"/>
          <p:cNvSpPr txBox="1"/>
          <p:nvPr/>
        </p:nvSpPr>
        <p:spPr>
          <a:xfrm>
            <a:off x="694800" y="1739825"/>
            <a:ext cx="6894000" cy="27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AutoNum type="arabicPeriod"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Perform descriptive statistics and the relevant exploratory data analysis methods to analyzed the dataset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"/>
              <a:buAutoNum type="arabicPeriod"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Perform hypothesis </a:t>
            </a: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testing by answering the following:</a:t>
            </a: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Light"/>
              <a:buChar char="●"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 those with ‘malignant’ tumors have bigger ‘mean area’ on average than those with ‘benign’ tumors?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</a:pPr>
            <a:r>
              <a:rPr b="1"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Find correlation between mean texture and mean perimeter for those with malignant tumors</a:t>
            </a: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365D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/>
          <p:nvPr/>
        </p:nvSpPr>
        <p:spPr>
          <a:xfrm>
            <a:off x="375" y="4678325"/>
            <a:ext cx="2961900" cy="389100"/>
          </a:xfrm>
          <a:prstGeom prst="rect">
            <a:avLst/>
          </a:prstGeom>
          <a:solidFill>
            <a:srgbClr val="1B36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39"/>
          <p:cNvSpPr txBox="1"/>
          <p:nvPr/>
        </p:nvSpPr>
        <p:spPr>
          <a:xfrm>
            <a:off x="113450" y="4815775"/>
            <a:ext cx="4270500" cy="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 © 2020 MDI NOVARE, Inc. All rights reserved.</a:t>
            </a:r>
            <a:endParaRPr b="0" i="0" sz="8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7" name="Google Shape;207;p39"/>
          <p:cNvSpPr txBox="1"/>
          <p:nvPr/>
        </p:nvSpPr>
        <p:spPr>
          <a:xfrm>
            <a:off x="229225" y="276350"/>
            <a:ext cx="9024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 Case: </a:t>
            </a:r>
            <a:r>
              <a:rPr b="1" lang="en" sz="2100">
                <a:solidFill>
                  <a:srgbClr val="62B5E5"/>
                </a:solidFill>
                <a:latin typeface="Roboto"/>
                <a:ea typeface="Roboto"/>
                <a:cs typeface="Roboto"/>
                <a:sym typeface="Roboto"/>
              </a:rPr>
              <a:t>Wisconsin Breast Cancer Dataset</a:t>
            </a:r>
            <a:endParaRPr b="1" sz="2100">
              <a:solidFill>
                <a:srgbClr val="1B365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62B5E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8" name="Google Shape;2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018" y="1234450"/>
            <a:ext cx="7902923" cy="34230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9"/>
          <p:cNvSpPr txBox="1"/>
          <p:nvPr/>
        </p:nvSpPr>
        <p:spPr>
          <a:xfrm>
            <a:off x="305425" y="848750"/>
            <a:ext cx="60987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Exploratory Data Analysis </a:t>
            </a:r>
            <a:endParaRPr sz="160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0" name="Google Shape;210;p39"/>
          <p:cNvSpPr/>
          <p:nvPr/>
        </p:nvSpPr>
        <p:spPr>
          <a:xfrm>
            <a:off x="3578800" y="1212800"/>
            <a:ext cx="1042200" cy="878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9"/>
          <p:cNvSpPr/>
          <p:nvPr/>
        </p:nvSpPr>
        <p:spPr>
          <a:xfrm>
            <a:off x="1638651" y="1224516"/>
            <a:ext cx="1905000" cy="878700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365D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/>
          <p:nvPr/>
        </p:nvSpPr>
        <p:spPr>
          <a:xfrm>
            <a:off x="375" y="4678325"/>
            <a:ext cx="2961900" cy="389100"/>
          </a:xfrm>
          <a:prstGeom prst="rect">
            <a:avLst/>
          </a:prstGeom>
          <a:solidFill>
            <a:srgbClr val="1B36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40"/>
          <p:cNvSpPr txBox="1"/>
          <p:nvPr/>
        </p:nvSpPr>
        <p:spPr>
          <a:xfrm>
            <a:off x="113450" y="4815775"/>
            <a:ext cx="4270500" cy="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 © 2020 MDI NOVARE, Inc. All rights reserved.</a:t>
            </a:r>
            <a:endParaRPr b="0" i="0" sz="8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8" name="Google Shape;218;p40"/>
          <p:cNvSpPr txBox="1"/>
          <p:nvPr/>
        </p:nvSpPr>
        <p:spPr>
          <a:xfrm>
            <a:off x="229225" y="276350"/>
            <a:ext cx="9024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 Case: </a:t>
            </a:r>
            <a:r>
              <a:rPr b="1" lang="en" sz="2100">
                <a:solidFill>
                  <a:srgbClr val="62B5E5"/>
                </a:solidFill>
                <a:latin typeface="Roboto"/>
                <a:ea typeface="Roboto"/>
                <a:cs typeface="Roboto"/>
                <a:sym typeface="Roboto"/>
              </a:rPr>
              <a:t>Wisconsin Breast Cancer Dataset</a:t>
            </a:r>
            <a:endParaRPr b="1" sz="2100">
              <a:solidFill>
                <a:srgbClr val="1B365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62B5E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40"/>
          <p:cNvSpPr txBox="1"/>
          <p:nvPr/>
        </p:nvSpPr>
        <p:spPr>
          <a:xfrm>
            <a:off x="305425" y="848750"/>
            <a:ext cx="60987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Exploratory Data Analysis </a:t>
            </a:r>
            <a:endParaRPr sz="160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20" name="Google Shape;2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475" y="1234451"/>
            <a:ext cx="7902925" cy="34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0"/>
          <p:cNvSpPr/>
          <p:nvPr/>
        </p:nvSpPr>
        <p:spPr>
          <a:xfrm>
            <a:off x="3578800" y="1212800"/>
            <a:ext cx="1042200" cy="878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40"/>
          <p:cNvSpPr/>
          <p:nvPr/>
        </p:nvSpPr>
        <p:spPr>
          <a:xfrm>
            <a:off x="1638651" y="1224516"/>
            <a:ext cx="1905000" cy="878700"/>
          </a:xfrm>
          <a:prstGeom prst="rect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365D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"/>
          <p:cNvSpPr/>
          <p:nvPr/>
        </p:nvSpPr>
        <p:spPr>
          <a:xfrm>
            <a:off x="375" y="4678325"/>
            <a:ext cx="2961900" cy="389100"/>
          </a:xfrm>
          <a:prstGeom prst="rect">
            <a:avLst/>
          </a:prstGeom>
          <a:solidFill>
            <a:srgbClr val="1B36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41"/>
          <p:cNvSpPr txBox="1"/>
          <p:nvPr/>
        </p:nvSpPr>
        <p:spPr>
          <a:xfrm>
            <a:off x="113450" y="4815775"/>
            <a:ext cx="4270500" cy="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 © 2020 MDI NOVARE, Inc. All rights reserved.</a:t>
            </a:r>
            <a:endParaRPr b="0" i="0" sz="8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9" name="Google Shape;229;p41"/>
          <p:cNvSpPr txBox="1"/>
          <p:nvPr/>
        </p:nvSpPr>
        <p:spPr>
          <a:xfrm>
            <a:off x="229225" y="276350"/>
            <a:ext cx="9024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 Case: </a:t>
            </a:r>
            <a:r>
              <a:rPr b="1" lang="en" sz="2100">
                <a:solidFill>
                  <a:srgbClr val="62B5E5"/>
                </a:solidFill>
                <a:latin typeface="Roboto"/>
                <a:ea typeface="Roboto"/>
                <a:cs typeface="Roboto"/>
                <a:sym typeface="Roboto"/>
              </a:rPr>
              <a:t>Wisconsin Breast Cancer Dataset</a:t>
            </a:r>
            <a:endParaRPr b="1" sz="2100">
              <a:solidFill>
                <a:srgbClr val="1B365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62B5E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41"/>
          <p:cNvSpPr txBox="1"/>
          <p:nvPr/>
        </p:nvSpPr>
        <p:spPr>
          <a:xfrm>
            <a:off x="229225" y="620150"/>
            <a:ext cx="83829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1" name="Google Shape;231;p41"/>
          <p:cNvSpPr txBox="1"/>
          <p:nvPr/>
        </p:nvSpPr>
        <p:spPr>
          <a:xfrm>
            <a:off x="457825" y="924950"/>
            <a:ext cx="74730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Do those with ‘malignant’ tumors have bigger ‘mean area’ on average than those with ‘benign’ tumors?</a:t>
            </a:r>
            <a:endParaRPr b="1"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32" name="Google Shape;2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175" y="2377725"/>
            <a:ext cx="4067175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1"/>
          <p:cNvSpPr txBox="1"/>
          <p:nvPr/>
        </p:nvSpPr>
        <p:spPr>
          <a:xfrm>
            <a:off x="4641350" y="2372825"/>
            <a:ext cx="3689100" cy="22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Results</a:t>
            </a: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Test Stat: 19.6861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p-value (right-tailed): 1.3310e-52</a:t>
            </a:r>
            <a:endParaRPr b="1"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critical value of t: 1.6511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Reject the null hypothesis (alpha = 0.05)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Have enough evidence that the ‘malignant’ tumors have bigger ‘mean area’ than those with ‘benign’ tumors</a:t>
            </a:r>
            <a:endParaRPr b="1"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4" name="Google Shape;234;p41"/>
          <p:cNvSpPr txBox="1"/>
          <p:nvPr/>
        </p:nvSpPr>
        <p:spPr>
          <a:xfrm>
            <a:off x="497975" y="1617300"/>
            <a:ext cx="83118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Null Hypothesis</a:t>
            </a: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: mean area of ‘malignant’ tumors is less than and equal to those with ‘benign’ tumors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Alternative Hypothesis</a:t>
            </a:r>
            <a:r>
              <a:rPr lang="en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: </a:t>
            </a: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mean area of ‘malignant’ tumors is greater than those with ‘benign’ tumors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B365D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/>
          <p:nvPr/>
        </p:nvSpPr>
        <p:spPr>
          <a:xfrm>
            <a:off x="375" y="4678325"/>
            <a:ext cx="2961900" cy="389100"/>
          </a:xfrm>
          <a:prstGeom prst="rect">
            <a:avLst/>
          </a:prstGeom>
          <a:solidFill>
            <a:srgbClr val="1B36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42"/>
          <p:cNvSpPr txBox="1"/>
          <p:nvPr/>
        </p:nvSpPr>
        <p:spPr>
          <a:xfrm>
            <a:off x="113450" y="4815775"/>
            <a:ext cx="4270500" cy="1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CONFIDENTIAL © 2020 MDI NOVARE, Inc. All rights reserved.</a:t>
            </a:r>
            <a:endParaRPr b="0" i="0" sz="8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1" name="Google Shape;241;p42"/>
          <p:cNvSpPr txBox="1"/>
          <p:nvPr/>
        </p:nvSpPr>
        <p:spPr>
          <a:xfrm>
            <a:off x="229225" y="276350"/>
            <a:ext cx="90249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Use Case: </a:t>
            </a:r>
            <a:r>
              <a:rPr b="1" lang="en" sz="2100">
                <a:solidFill>
                  <a:srgbClr val="62B5E5"/>
                </a:solidFill>
                <a:latin typeface="Roboto"/>
                <a:ea typeface="Roboto"/>
                <a:cs typeface="Roboto"/>
                <a:sym typeface="Roboto"/>
              </a:rPr>
              <a:t>Wisconsin Breast Cancer Dataset</a:t>
            </a:r>
            <a:endParaRPr b="1" sz="2100">
              <a:solidFill>
                <a:srgbClr val="1B365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62B5E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42"/>
          <p:cNvSpPr txBox="1"/>
          <p:nvPr/>
        </p:nvSpPr>
        <p:spPr>
          <a:xfrm>
            <a:off x="229225" y="620150"/>
            <a:ext cx="83829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3" name="Google Shape;243;p42"/>
          <p:cNvSpPr txBox="1"/>
          <p:nvPr/>
        </p:nvSpPr>
        <p:spPr>
          <a:xfrm>
            <a:off x="457825" y="924950"/>
            <a:ext cx="73209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Find correlation between mean texture and mean perimeter for those with malignant tumors</a:t>
            </a:r>
            <a:r>
              <a:rPr lang="en" sz="16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4" name="Google Shape;244;p42"/>
          <p:cNvSpPr txBox="1"/>
          <p:nvPr/>
        </p:nvSpPr>
        <p:spPr>
          <a:xfrm>
            <a:off x="5097025" y="2166900"/>
            <a:ext cx="22716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9999"/>
                </a:solidFill>
                <a:latin typeface="Roboto"/>
                <a:ea typeface="Roboto"/>
                <a:cs typeface="Roboto"/>
                <a:sym typeface="Roboto"/>
              </a:rPr>
              <a:t>Correlation = 0.1107</a:t>
            </a:r>
            <a:endParaRPr b="1">
              <a:solidFill>
                <a:srgbClr val="EA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9999"/>
                </a:solidFill>
                <a:latin typeface="Roboto"/>
                <a:ea typeface="Roboto"/>
                <a:cs typeface="Roboto"/>
                <a:sym typeface="Roboto"/>
              </a:rPr>
              <a:t>Low Positive Correlation</a:t>
            </a:r>
            <a:endParaRPr b="1">
              <a:solidFill>
                <a:srgbClr val="EA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A999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EA999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45" name="Google Shape;2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225" y="1752650"/>
            <a:ext cx="3450804" cy="2773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